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78" r:id="rId3"/>
    <p:sldId id="290" r:id="rId4"/>
    <p:sldId id="279" r:id="rId5"/>
    <p:sldId id="284" r:id="rId6"/>
    <p:sldId id="274" r:id="rId7"/>
    <p:sldId id="281" r:id="rId8"/>
    <p:sldId id="289" r:id="rId9"/>
    <p:sldId id="287" r:id="rId10"/>
    <p:sldId id="28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History 336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267200"/>
            <a:ext cx="7543800" cy="1600200"/>
          </a:xfrm>
        </p:spPr>
        <p:txBody>
          <a:bodyPr/>
          <a:lstStyle/>
          <a:p>
            <a:r>
              <a:rPr lang="en-CA" dirty="0" smtClean="0">
                <a:solidFill>
                  <a:srgbClr val="FFFF00"/>
                </a:solidFill>
              </a:rPr>
              <a:t>Ideas and Society in Early Modern Europe:</a:t>
            </a:r>
          </a:p>
          <a:p>
            <a:r>
              <a:rPr lang="en-CA" dirty="0" smtClean="0">
                <a:solidFill>
                  <a:srgbClr val="FFFF00"/>
                </a:solidFill>
              </a:rPr>
              <a:t>The Debate about Gender and Identity</a:t>
            </a:r>
            <a:endParaRPr lang="en-C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95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Annotated Bibliography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4256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dirty="0"/>
              <a:t>Rice, Eugene F., Jr. </a:t>
            </a:r>
            <a:r>
              <a:rPr lang="en-US" i="1" dirty="0"/>
              <a:t>Saint Jerome in the Renaissance</a:t>
            </a:r>
            <a:r>
              <a:rPr lang="en-US" dirty="0"/>
              <a:t>. Baltimore:  Johns Hopkins University Press, 1985.</a:t>
            </a:r>
          </a:p>
          <a:p>
            <a:pPr indent="0">
              <a:buFont typeface="Wingdings" pitchFamily="2" charset="2"/>
              <a:buNone/>
              <a:defRPr/>
            </a:pPr>
            <a:r>
              <a:rPr lang="en-US" dirty="0"/>
              <a:t>Rice’s book remains the authoritative study of the reception of Jerome in the period 1400-1600.  Chapter 6, “Between Protestants and Catholics,” mentions Canisius in the context of the Catholic effort to use Jerome as support for Catholic doctrine and devotion in the sixteenth century.</a:t>
            </a:r>
          </a:p>
          <a:p>
            <a:pPr>
              <a:buFont typeface="Wingdings" pitchFamily="2" charset="2"/>
              <a:buNone/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7364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>
            <a:normAutofit/>
          </a:bodyPr>
          <a:lstStyle/>
          <a:p>
            <a:r>
              <a:rPr lang="en-CA" sz="3200" dirty="0" err="1" smtClean="0"/>
              <a:t>Vives</a:t>
            </a:r>
            <a:r>
              <a:rPr lang="en-CA" sz="3200" dirty="0" smtClean="0"/>
              <a:t>:  Writing to / about widows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94960"/>
          </a:xfrm>
        </p:spPr>
        <p:txBody>
          <a:bodyPr>
            <a:normAutofit/>
          </a:bodyPr>
          <a:lstStyle/>
          <a:p>
            <a:r>
              <a:rPr lang="en-CA" dirty="0" smtClean="0"/>
              <a:t>Sources: the regular suspects with an emphasis on Christianity (pp. 303-304, 311, 313)</a:t>
            </a:r>
          </a:p>
          <a:p>
            <a:pPr lvl="1"/>
            <a:r>
              <a:rPr lang="en-CA" dirty="0" smtClean="0"/>
              <a:t>classical references (p. 305)</a:t>
            </a:r>
          </a:p>
          <a:p>
            <a:pPr lvl="1"/>
            <a:r>
              <a:rPr lang="en-CA" dirty="0" smtClean="0"/>
              <a:t>New Testament (pp. 312, 315)</a:t>
            </a:r>
          </a:p>
          <a:p>
            <a:pPr lvl="1"/>
            <a:r>
              <a:rPr lang="en-CA" dirty="0" smtClean="0"/>
              <a:t>Church Fathers (pp. 309, 316, 323, 325)</a:t>
            </a:r>
          </a:p>
          <a:p>
            <a:r>
              <a:rPr lang="en-CA" dirty="0" smtClean="0"/>
              <a:t>shaming strategy:  pagans vs. Christians (p. 309)</a:t>
            </a:r>
          </a:p>
          <a:p>
            <a:r>
              <a:rPr lang="en-CA" dirty="0" smtClean="0"/>
              <a:t>rhetoric of reproach (pp. 310, 311)</a:t>
            </a:r>
          </a:p>
          <a:p>
            <a:r>
              <a:rPr lang="en-CA" dirty="0" smtClean="0"/>
              <a:t>chastity remains supreme virtue (pp. 311, 318, 320)</a:t>
            </a:r>
          </a:p>
        </p:txBody>
      </p:sp>
    </p:spTree>
    <p:extLst>
      <p:ext uri="{BB962C8B-B14F-4D97-AF65-F5344CB8AC3E}">
        <p14:creationId xmlns:p14="http://schemas.microsoft.com/office/powerpoint/2010/main" val="375350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CA" sz="3200" dirty="0" err="1" smtClean="0"/>
              <a:t>Lucrezia</a:t>
            </a:r>
            <a:r>
              <a:rPr lang="en-CA" sz="3200" dirty="0" smtClean="0"/>
              <a:t> </a:t>
            </a:r>
            <a:r>
              <a:rPr lang="en-CA" sz="3200" dirty="0" err="1" smtClean="0"/>
              <a:t>Marinella</a:t>
            </a:r>
            <a:r>
              <a:rPr lang="en-CA" sz="3200" dirty="0" smtClean="0"/>
              <a:t> (1571-1653)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4953000" cy="509016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learned Venetian woman from a prosperous family</a:t>
            </a:r>
          </a:p>
          <a:p>
            <a:r>
              <a:rPr lang="en-CA" dirty="0" smtClean="0"/>
              <a:t>intelligent </a:t>
            </a:r>
            <a:r>
              <a:rPr lang="en-CA" smtClean="0"/>
              <a:t>but secluded</a:t>
            </a:r>
            <a:endParaRPr lang="en-CA" dirty="0" smtClean="0"/>
          </a:p>
          <a:p>
            <a:r>
              <a:rPr lang="en-CA" dirty="0" smtClean="0"/>
              <a:t>writer:  epic poetry, saints’ lives</a:t>
            </a:r>
          </a:p>
          <a:p>
            <a:r>
              <a:rPr lang="en-CA" dirty="0" smtClean="0"/>
              <a:t>polemic in favour of women and against men: </a:t>
            </a:r>
            <a:r>
              <a:rPr lang="en-CA" i="1" dirty="0" smtClean="0"/>
              <a:t>Nobility and Excellence of Women and the Defects of Men</a:t>
            </a:r>
            <a:r>
              <a:rPr lang="en-CA" dirty="0" smtClean="0"/>
              <a:t> (1600 / 1601) vs. Giuseppe </a:t>
            </a:r>
            <a:r>
              <a:rPr lang="en-CA" dirty="0" err="1" smtClean="0"/>
              <a:t>Passi</a:t>
            </a:r>
            <a:r>
              <a:rPr lang="en-CA" dirty="0" smtClean="0"/>
              <a:t>, </a:t>
            </a:r>
            <a:r>
              <a:rPr lang="en-CA" i="1" dirty="0" smtClean="0"/>
              <a:t>The Defects of Women</a:t>
            </a:r>
            <a:r>
              <a:rPr lang="en-CA" dirty="0" smtClean="0"/>
              <a:t> (1599)</a:t>
            </a:r>
            <a:endParaRPr lang="en-CA" i="1" dirty="0"/>
          </a:p>
        </p:txBody>
      </p:sp>
    </p:spTree>
    <p:extLst>
      <p:ext uri="{BB962C8B-B14F-4D97-AF65-F5344CB8AC3E}">
        <p14:creationId xmlns:p14="http://schemas.microsoft.com/office/powerpoint/2010/main" val="251815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Questions for 25 February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534400" cy="5791200"/>
          </a:xfrm>
        </p:spPr>
        <p:txBody>
          <a:bodyPr>
            <a:normAutofit lnSpcReduction="1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passages from the reading assigned for today strike you as historically significant?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continuities and discontinuities exist between what you have read by </a:t>
            </a:r>
            <a:r>
              <a:rPr lang="en-CA" dirty="0" err="1" smtClean="0"/>
              <a:t>Vives</a:t>
            </a:r>
            <a:r>
              <a:rPr lang="en-CA" dirty="0" smtClean="0"/>
              <a:t> (1493-1540) about widows and (a) what you have read about virgins and wives and (b) what you have learned so far about women and gender in early modern Europe?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/>
              <a:t>After reading the introduction to the writings by </a:t>
            </a:r>
            <a:r>
              <a:rPr lang="en-CA" dirty="0" err="1"/>
              <a:t>Lucrezia</a:t>
            </a:r>
            <a:r>
              <a:rPr lang="en-CA" dirty="0"/>
              <a:t> </a:t>
            </a:r>
            <a:r>
              <a:rPr lang="en-CA" dirty="0" err="1"/>
              <a:t>Marinella</a:t>
            </a:r>
            <a:r>
              <a:rPr lang="en-CA" dirty="0"/>
              <a:t> (1571-1653), what continuities and discontinuities do you notice with respect to (a) what you have learned about women and gender </a:t>
            </a:r>
            <a:r>
              <a:rPr lang="en-CA" dirty="0" smtClean="0"/>
              <a:t>in early modern Europe and </a:t>
            </a:r>
            <a:r>
              <a:rPr lang="en-CA" dirty="0"/>
              <a:t>(b) what you have read in </a:t>
            </a:r>
            <a:r>
              <a:rPr lang="en-CA" dirty="0" err="1"/>
              <a:t>Vives</a:t>
            </a:r>
            <a:r>
              <a:rPr lang="en-CA" dirty="0"/>
              <a:t>?</a:t>
            </a:r>
          </a:p>
          <a:p>
            <a:pPr marL="651510" indent="-514350">
              <a:buFont typeface="+mj-lt"/>
              <a:buAutoNum type="arabicPeriod"/>
            </a:pPr>
            <a:endParaRPr lang="en-CA" dirty="0" smtClean="0"/>
          </a:p>
          <a:p>
            <a:pPr marL="65151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9589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/>
          </a:bodyPr>
          <a:lstStyle/>
          <a:p>
            <a:r>
              <a:rPr lang="en-CA" sz="3200" dirty="0"/>
              <a:t>Questions for </a:t>
            </a:r>
            <a:r>
              <a:rPr lang="en-CA" sz="3200" dirty="0" smtClean="0"/>
              <a:t>25 </a:t>
            </a:r>
            <a:r>
              <a:rPr lang="en-CA" sz="3200" dirty="0"/>
              <a:t>February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lnSpcReduction="10000"/>
          </a:bodyPr>
          <a:lstStyle/>
          <a:p>
            <a:pPr marL="651510" indent="-514350">
              <a:buFont typeface="+mj-lt"/>
              <a:buAutoNum type="arabicPeriod" startAt="4"/>
            </a:pPr>
            <a:r>
              <a:rPr lang="en-CA" dirty="0"/>
              <a:t>What is the ideal widow according to </a:t>
            </a:r>
            <a:r>
              <a:rPr lang="en-CA" dirty="0" err="1"/>
              <a:t>Vives</a:t>
            </a:r>
            <a:r>
              <a:rPr lang="en-CA" dirty="0"/>
              <a:t>? What should a wife not be like?</a:t>
            </a:r>
          </a:p>
          <a:p>
            <a:pPr marL="651510" indent="-514350">
              <a:buFont typeface="+mj-lt"/>
              <a:buAutoNum type="arabicPeriod" startAt="4"/>
            </a:pPr>
            <a:r>
              <a:rPr lang="en-CA" dirty="0" smtClean="0"/>
              <a:t>Remember what Joan Scott says about gender:  “gender is a constitutive element of social relationships based on perceived differences between the sexes.”  Where do you see the relational aspect of gender in </a:t>
            </a:r>
            <a:r>
              <a:rPr lang="en-CA" dirty="0" err="1" smtClean="0"/>
              <a:t>Vives</a:t>
            </a:r>
            <a:r>
              <a:rPr lang="en-CA" dirty="0" smtClean="0"/>
              <a:t>’ book in general and in his section on widows in particular?  What can we say about </a:t>
            </a:r>
            <a:r>
              <a:rPr lang="en-CA" dirty="0" err="1" smtClean="0"/>
              <a:t>Vives</a:t>
            </a:r>
            <a:r>
              <a:rPr lang="en-CA" dirty="0" smtClean="0"/>
              <a:t>’ thinking about gender?</a:t>
            </a:r>
          </a:p>
          <a:p>
            <a:pPr marL="651510" indent="-514350">
              <a:buFont typeface="+mj-lt"/>
              <a:buAutoNum type="arabicPeriod" startAt="4"/>
            </a:pPr>
            <a:r>
              <a:rPr lang="en-CA" dirty="0"/>
              <a:t>Can you formulate at least one historical question based on the assigned reading to start a larger discussion?</a:t>
            </a:r>
          </a:p>
          <a:p>
            <a:pPr marL="651510" indent="-514350">
              <a:buFont typeface="+mj-lt"/>
              <a:buAutoNum type="arabicPeriod" startAt="4"/>
            </a:pPr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6735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762000"/>
          </a:xfrm>
        </p:spPr>
        <p:txBody>
          <a:bodyPr>
            <a:noAutofit/>
          </a:bodyPr>
          <a:lstStyle/>
          <a:p>
            <a:r>
              <a:rPr lang="en-CA" sz="2800" dirty="0" smtClean="0"/>
              <a:t>Questions to consider for the rest of the course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passages strike you as historically significant?  Mark them and write them down.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positions on women and gender does a given primary source take on women and gender?  How does the author support these positions?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formulate at least one historical question based on the assigned reading to start a larger discussion?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find a few secondary sources (and other primary sources) by using the library catalogue and databases that will help you answer your historical question?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think of any current news stories that relate to women and gender?</a:t>
            </a:r>
          </a:p>
          <a:p>
            <a:pPr marL="65151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484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CA" dirty="0" smtClean="0"/>
              <a:t>In the news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13960"/>
          </a:xfrm>
        </p:spPr>
        <p:txBody>
          <a:bodyPr>
            <a:normAutofit/>
          </a:bodyPr>
          <a:lstStyle/>
          <a:p>
            <a:r>
              <a:rPr lang="en-CA" dirty="0" smtClean="0"/>
              <a:t>Stephanie Nolen, </a:t>
            </a:r>
            <a:r>
              <a:rPr lang="en-CA" i="1" dirty="0" smtClean="0"/>
              <a:t>“</a:t>
            </a:r>
            <a:r>
              <a:rPr lang="en-CA" dirty="0" smtClean="0"/>
              <a:t>Break Caste: </a:t>
            </a:r>
            <a:r>
              <a:rPr lang="en-CA" dirty="0"/>
              <a:t>Why this 13-year-old's parents want her married despite India's </a:t>
            </a:r>
            <a:r>
              <a:rPr lang="en-CA" dirty="0" smtClean="0"/>
              <a:t>laws,” </a:t>
            </a:r>
            <a:r>
              <a:rPr lang="en-CA" i="1" dirty="0" smtClean="0"/>
              <a:t>Globe and Mail</a:t>
            </a:r>
            <a:r>
              <a:rPr lang="en-CA" dirty="0" smtClean="0"/>
              <a:t>, </a:t>
            </a:r>
            <a:r>
              <a:rPr lang="en-CA" dirty="0"/>
              <a:t>23 February 2013, http://www.theglobeandmail.com/news/world/breaking-caste/why-this-13-year-olds-parents-want-her-married-despite-indias-laws/article8993124</a:t>
            </a:r>
            <a:r>
              <a:rPr lang="en-CA" dirty="0" smtClean="0"/>
              <a:t>/ </a:t>
            </a:r>
            <a:r>
              <a:rPr lang="en-CA" smtClean="0"/>
              <a:t>[Thanks, Lynne!]</a:t>
            </a:r>
            <a:endParaRPr lang="en-CA" i="1" dirty="0" smtClean="0"/>
          </a:p>
          <a:p>
            <a:r>
              <a:rPr lang="en-CA" smtClean="0"/>
              <a:t>“</a:t>
            </a:r>
            <a:r>
              <a:rPr lang="en-CA" dirty="0" smtClean="0"/>
              <a:t>Labour to examine opportunities for older women in public life,” BBC, 24 </a:t>
            </a:r>
            <a:r>
              <a:rPr lang="en-CA" dirty="0"/>
              <a:t>February 2013 http://www.bbc.co.uk/news/uk-politics-21564395</a:t>
            </a:r>
          </a:p>
        </p:txBody>
      </p:sp>
    </p:spTree>
    <p:extLst>
      <p:ext uri="{BB962C8B-B14F-4D97-AF65-F5344CB8AC3E}">
        <p14:creationId xmlns:p14="http://schemas.microsoft.com/office/powerpoint/2010/main" val="34424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/>
              <a:t>In the news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“Park </a:t>
            </a:r>
            <a:r>
              <a:rPr lang="en-CA" dirty="0" err="1"/>
              <a:t>Geun-hye</a:t>
            </a:r>
            <a:r>
              <a:rPr lang="en-CA" dirty="0"/>
              <a:t> sworn in as South Korea </a:t>
            </a:r>
            <a:r>
              <a:rPr lang="en-CA" dirty="0" smtClean="0"/>
              <a:t>president,” BBC, 24 </a:t>
            </a:r>
            <a:r>
              <a:rPr lang="en-CA" smtClean="0"/>
              <a:t>February 2013, </a:t>
            </a:r>
            <a:r>
              <a:rPr lang="en-CA" dirty="0" smtClean="0"/>
              <a:t>http</a:t>
            </a:r>
            <a:r>
              <a:rPr lang="en-CA" dirty="0"/>
              <a:t>://www.bbc.co.uk/news/world-asia-21570512</a:t>
            </a:r>
          </a:p>
        </p:txBody>
      </p:sp>
    </p:spTree>
    <p:extLst>
      <p:ext uri="{BB962C8B-B14F-4D97-AF65-F5344CB8AC3E}">
        <p14:creationId xmlns:p14="http://schemas.microsoft.com/office/powerpoint/2010/main" val="903411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Annotated bibliography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/>
          </a:bodyPr>
          <a:lstStyle/>
          <a:p>
            <a:r>
              <a:rPr lang="en-US" dirty="0"/>
              <a:t>How did Peter Canisius SJ edit the letters of the Church Father, St. Jerome</a:t>
            </a:r>
            <a:r>
              <a:rPr lang="en-US" dirty="0" smtClean="0"/>
              <a:t>?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err="1"/>
              <a:t>Lössl</a:t>
            </a:r>
            <a:r>
              <a:rPr lang="en-US" dirty="0"/>
              <a:t>, Josef. “</a:t>
            </a:r>
            <a:r>
              <a:rPr lang="en-US" dirty="0" err="1"/>
              <a:t>Konfessionelle</a:t>
            </a:r>
            <a:r>
              <a:rPr lang="en-US" dirty="0"/>
              <a:t> </a:t>
            </a:r>
            <a:r>
              <a:rPr lang="en-US" dirty="0" err="1"/>
              <a:t>Theologie</a:t>
            </a:r>
            <a:r>
              <a:rPr lang="en-US" dirty="0"/>
              <a:t> und </a:t>
            </a:r>
            <a:r>
              <a:rPr lang="en-US" dirty="0" err="1"/>
              <a:t>humanistisches</a:t>
            </a:r>
            <a:r>
              <a:rPr lang="en-US" dirty="0"/>
              <a:t> </a:t>
            </a:r>
            <a:r>
              <a:rPr lang="en-US" dirty="0" err="1"/>
              <a:t>Erbe</a:t>
            </a:r>
            <a:r>
              <a:rPr lang="en-US" dirty="0"/>
              <a:t>:  </a:t>
            </a:r>
            <a:r>
              <a:rPr lang="en-US" dirty="0" err="1"/>
              <a:t>zur</a:t>
            </a:r>
            <a:r>
              <a:rPr lang="en-US" dirty="0"/>
              <a:t> Hieronymus-</a:t>
            </a:r>
            <a:r>
              <a:rPr lang="en-US" dirty="0" err="1"/>
              <a:t>briefedition</a:t>
            </a:r>
            <a:r>
              <a:rPr lang="en-US" dirty="0"/>
              <a:t> des </a:t>
            </a:r>
            <a:r>
              <a:rPr lang="en-US" dirty="0" err="1"/>
              <a:t>Petrus</a:t>
            </a:r>
            <a:r>
              <a:rPr lang="en-US" dirty="0"/>
              <a:t> Canisius.” In </a:t>
            </a:r>
            <a:r>
              <a:rPr lang="en-US" i="1" dirty="0" err="1"/>
              <a:t>Petrus</a:t>
            </a:r>
            <a:r>
              <a:rPr lang="en-US" i="1" dirty="0"/>
              <a:t> Canisius SJ (1521-1597):  Humanist und </a:t>
            </a:r>
            <a:r>
              <a:rPr lang="en-US" i="1" dirty="0" err="1"/>
              <a:t>Europäer</a:t>
            </a:r>
            <a:r>
              <a:rPr lang="en-US" dirty="0"/>
              <a:t>, edited by Rainer Berndt, 121-50. Berlin: </a:t>
            </a:r>
            <a:r>
              <a:rPr lang="en-US" dirty="0" err="1"/>
              <a:t>Akademie</a:t>
            </a:r>
            <a:r>
              <a:rPr lang="en-US" dirty="0"/>
              <a:t> </a:t>
            </a:r>
            <a:r>
              <a:rPr lang="en-US" dirty="0" err="1"/>
              <a:t>Verlag</a:t>
            </a:r>
            <a:r>
              <a:rPr lang="en-US" dirty="0"/>
              <a:t>, 2000.</a:t>
            </a:r>
          </a:p>
          <a:p>
            <a:pPr lvl="1">
              <a:defRPr/>
            </a:pPr>
            <a:r>
              <a:rPr lang="en-US" dirty="0" err="1"/>
              <a:t>Lössl</a:t>
            </a:r>
            <a:r>
              <a:rPr lang="en-US" dirty="0"/>
              <a:t> argues that Canisius’ edition of St. Jerome is more a product of humanist editorial traditions than of confessional polemics of the Reformation era. He states that Canisius followed the editorial principles of Erasmus, the great humanist editor of Jerome.</a:t>
            </a:r>
            <a:endParaRPr lang="en-CA" dirty="0"/>
          </a:p>
          <a:p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35855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5397</TotalTime>
  <Words>751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History 336</vt:lpstr>
      <vt:lpstr>Vives:  Writing to / about widows</vt:lpstr>
      <vt:lpstr>Lucrezia Marinella (1571-1653)</vt:lpstr>
      <vt:lpstr>Questions for 25 February</vt:lpstr>
      <vt:lpstr>Questions for 25 February</vt:lpstr>
      <vt:lpstr>Questions to consider for the rest of the course</vt:lpstr>
      <vt:lpstr>In the news</vt:lpstr>
      <vt:lpstr>In the news</vt:lpstr>
      <vt:lpstr>Annotated bibliography</vt:lpstr>
      <vt:lpstr>Annotated Bibliography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Hilmar</dc:creator>
  <cp:lastModifiedBy>Hilmar</cp:lastModifiedBy>
  <cp:revision>91</cp:revision>
  <dcterms:created xsi:type="dcterms:W3CDTF">2006-08-16T00:00:00Z</dcterms:created>
  <dcterms:modified xsi:type="dcterms:W3CDTF">2013-02-25T17:25:39Z</dcterms:modified>
</cp:coreProperties>
</file>